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5"/>
  </p:notesMasterIdLst>
  <p:handoutMasterIdLst>
    <p:handoutMasterId r:id="rId16"/>
  </p:handoutMasterIdLst>
  <p:sldIdLst>
    <p:sldId id="296" r:id="rId2"/>
    <p:sldId id="368" r:id="rId3"/>
    <p:sldId id="369" r:id="rId4"/>
    <p:sldId id="366" r:id="rId5"/>
    <p:sldId id="383" r:id="rId6"/>
    <p:sldId id="379" r:id="rId7"/>
    <p:sldId id="380" r:id="rId8"/>
    <p:sldId id="381" r:id="rId9"/>
    <p:sldId id="382" r:id="rId10"/>
    <p:sldId id="372" r:id="rId11"/>
    <p:sldId id="373" r:id="rId12"/>
    <p:sldId id="377" r:id="rId13"/>
    <p:sldId id="349" r:id="rId14"/>
  </p:sldIdLst>
  <p:sldSz cx="9144000" cy="6858000" type="screen4x3"/>
  <p:notesSz cx="6662738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005"/>
    <a:srgbClr val="FF6699"/>
    <a:srgbClr val="9B1507"/>
    <a:srgbClr val="800000"/>
    <a:srgbClr val="801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988" autoAdjust="0"/>
  </p:normalViewPr>
  <p:slideViewPr>
    <p:cSldViewPr snapToGrid="0" snapToObjects="1">
      <p:cViewPr varScale="1">
        <p:scale>
          <a:sx n="102" d="100"/>
          <a:sy n="102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CEE52-45CB-4BF7-89DA-8A80FBC63846}" type="datetimeFigureOut">
              <a:rPr lang="it-IT" smtClean="0"/>
              <a:t>01/12/2017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7B1E-C038-4234-B326-DD576AC5B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9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2C2F-60B4-47CF-856C-0818B8933E66}" type="datetimeFigureOut">
              <a:rPr lang="it-IT" smtClean="0"/>
              <a:t>01/12/2017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15BB-5D9F-4F9C-867E-0A80A906F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1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0238" indent="-630238" algn="ctr">
              <a:lnSpc>
                <a:spcPct val="80000"/>
              </a:lnSpc>
            </a:pPr>
            <a:r>
              <a:rPr lang="it-IT" altLang="it-IT" sz="1100" dirty="0">
                <a:solidFill>
                  <a:srgbClr val="008000"/>
                </a:solidFill>
              </a:rPr>
              <a:t>ECCOCI QUINDI AL SECONDO APPUNTAMENTO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dirty="0">
                <a:solidFill>
                  <a:srgbClr val="008000"/>
                </a:solidFill>
              </a:rPr>
              <a:t>SUCCESSO</a:t>
            </a:r>
            <a:r>
              <a:rPr lang="it-IT" altLang="it-IT" sz="1100" baseline="0" dirty="0">
                <a:solidFill>
                  <a:srgbClr val="008000"/>
                </a:solidFill>
              </a:rPr>
              <a:t> ANNO SCORSO, CONTINUITA’. DIMENSIONE PIU’ INTERNAZIONALE (RELAZIONI E POSTER).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baseline="0" dirty="0">
                <a:solidFill>
                  <a:srgbClr val="008000"/>
                </a:solidFill>
              </a:rPr>
              <a:t>FENOMENO PIU’ PREOCCUPANTE DA NOI, MA APPROCCIO NON DEPRESSIVO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baseline="0" dirty="0">
                <a:solidFill>
                  <a:srgbClr val="008000"/>
                </a:solidFill>
              </a:rPr>
              <a:t>Non quello che manca ma quello che sono in grado, vorrebbero fare e dobbiamo mettere in condizione di fare.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baseline="0" dirty="0">
                <a:solidFill>
                  <a:srgbClr val="008000"/>
                </a:solidFill>
              </a:rPr>
              <a:t>(attenzione NEET non sono quelli che non cercano lavoro, scoraggiati, anche se quella è la parte caratterizzante rispetto al tasso di disoccupazione giovanile)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baseline="0" dirty="0">
                <a:solidFill>
                  <a:srgbClr val="008000"/>
                </a:solidFill>
              </a:rPr>
              <a:t>Approccio quindi positivo e propositivo. Orientato alla conoscenza e alle policy</a:t>
            </a:r>
          </a:p>
          <a:p>
            <a:pPr marL="630238" indent="-630238" algn="ctr">
              <a:lnSpc>
                <a:spcPct val="80000"/>
              </a:lnSpc>
            </a:pPr>
            <a:r>
              <a:rPr lang="it-IT" altLang="it-IT" sz="1100" baseline="0" dirty="0">
                <a:solidFill>
                  <a:srgbClr val="008000"/>
                </a:solidFill>
              </a:rPr>
              <a:t>Guardando però alle oggettive condizioni di difficoltà che continuano ad essere accentuate nel nostro paese, nonostante uscita da fase acuta della crisi</a:t>
            </a:r>
            <a:endParaRPr lang="it-IT" altLang="it-IT" sz="1100" dirty="0">
              <a:solidFill>
                <a:srgbClr val="008000"/>
              </a:solidFill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350" indent="-295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4275" indent="-2365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7350" indent="-2365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0425" indent="-2365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6EC3F0-B44C-4BAC-8759-AB9FB198001D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023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dirty="0"/>
              <a:t>Lato offerta, lato</a:t>
            </a:r>
            <a:r>
              <a:rPr lang="it-IT" baseline="0" dirty="0"/>
              <a:t> domanda, e lato incontro domanda e offerta ()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sz="1200" dirty="0">
                <a:solidFill>
                  <a:srgbClr val="FF6699"/>
                </a:solidFill>
              </a:rPr>
              <a:t>Italia investito meno in istruzione, politiche attive, ricerca e sviluppo, conciliazione; scarsa visione inclusione nuove gen. nelle politiche sviluppo.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12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1200" b="1" dirty="0">
                <a:solidFill>
                  <a:srgbClr val="00B0F0"/>
                </a:solidFill>
              </a:rPr>
              <a:t>Specificità italiane: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200" dirty="0"/>
              <a:t>Esteso lavoro sommerso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200" dirty="0"/>
              <a:t>Grande disponibilità alla protezione dei genitori (scarso </a:t>
            </a:r>
            <a:r>
              <a:rPr lang="it-IT" sz="1200" dirty="0" err="1"/>
              <a:t>invest</a:t>
            </a:r>
            <a:r>
              <a:rPr lang="it-IT" sz="1200" dirty="0"/>
              <a:t>. pubblico).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1200" i="1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dirty="0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9955" indent="-29613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4546" indent="-236909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8364" indent="-236909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2183" indent="-236909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6001" indent="-236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9819" indent="-236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3637" indent="-236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27456" indent="-236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738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6FDC7-25D9-4FEF-B9D4-33B002A624A5}" type="slidenum">
              <a:rPr lang="it-IT" altLang="it-I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4738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altLang="it-I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2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>
                <a:solidFill>
                  <a:srgbClr val="CC6600"/>
                </a:solidFill>
              </a:rPr>
              <a:t>Le politiche che funzionano sono quelle che creano consapevolezza del valore di quanto si fa e riscontro di miglioramento</a:t>
            </a:r>
            <a:r>
              <a:rPr lang="it-IT" altLang="it-IT" b="1" baseline="0" dirty="0">
                <a:solidFill>
                  <a:srgbClr val="CC6600"/>
                </a:solidFill>
              </a:rPr>
              <a:t> con quanto si fa.</a:t>
            </a: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CATEGORIE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Bassa preparazione e basso potenziale (vulnerabili): intercettare e ingaggiare (rischiano di spegnersi e diventare costo sociale)</a:t>
            </a: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con</a:t>
            </a:r>
            <a:r>
              <a:rPr lang="it-I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prossimità (territoriale – di luogo, di linguaggio, di interessi)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formazione e alto potenziale: valorizzazione capitale umano (aziende che investono su loro competenze, creatività, capacità di innovazione come leva per crescita e competitività)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altLang="it-IT" b="1" dirty="0">
              <a:solidFill>
                <a:srgbClr val="CC6600"/>
              </a:solidFill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36847" indent="-283402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33611" indent="-226722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87054" indent="-226722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40499" indent="-226722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93943" indent="-2267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47387" indent="-2267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00831" indent="-2267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54275" indent="-2267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34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6FDC7-25D9-4FEF-B9D4-33B002A624A5}" type="slidenum">
              <a:rPr lang="it-IT" altLang="it-IT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4534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altLang="it-IT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CC6600"/>
                </a:solidFill>
              </a:rPr>
              <a:t>Punti aperti di discussione.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CC6600"/>
                </a:solidFill>
              </a:rPr>
              <a:t>Intercettare con fattori di prossimità:</a:t>
            </a:r>
            <a:r>
              <a:rPr lang="it-IT" altLang="it-IT" b="1" baseline="0" dirty="0">
                <a:solidFill>
                  <a:srgbClr val="CC6600"/>
                </a:solidFill>
              </a:rPr>
              <a:t> sul territorio, attraverso persone/realtà vicini a cui danno attenzione e fiducia, attraverso il loro linguaggio (compresi social media).</a:t>
            </a:r>
            <a:endParaRPr lang="it-IT" altLang="it-IT" b="1" dirty="0">
              <a:solidFill>
                <a:srgbClr val="CC6600"/>
              </a:solidFill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6FDC7-25D9-4FEF-B9D4-33B002A624A5}" type="slidenum">
              <a:rPr lang="it-IT" altLang="it-IT" sz="11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7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Rispetto alla dimensione del fenomeno, i dati </a:t>
            </a:r>
            <a:r>
              <a:rPr lang="it-IT" dirty="0" err="1"/>
              <a:t>Eurostat</a:t>
            </a:r>
            <a:r>
              <a:rPr lang="it-IT" dirty="0"/>
              <a:t> evidenziano</a:t>
            </a:r>
          </a:p>
          <a:p>
            <a:r>
              <a:rPr lang="it-IT" dirty="0"/>
              <a:t>che l’Italia presentava livelli più elevati della media europea prima della</a:t>
            </a:r>
          </a:p>
          <a:p>
            <a:r>
              <a:rPr lang="it-IT" dirty="0"/>
              <a:t>recessione (18,8% nel 2007 contro 13,2% Ue-28); il fenomeno è aumentato</a:t>
            </a:r>
          </a:p>
          <a:p>
            <a:r>
              <a:rPr lang="it-IT" dirty="0"/>
              <a:t>maggiormente da noi durante la crisi (salito a 26,2% nel 2014 contro</a:t>
            </a:r>
          </a:p>
          <a:p>
            <a:r>
              <a:rPr lang="it-IT" dirty="0"/>
              <a:t>15,4% Ue-28); la nostra discesa risulta più lenta con l’uscita dalla crisi</a:t>
            </a:r>
          </a:p>
          <a:p>
            <a:r>
              <a:rPr lang="it-IT" dirty="0"/>
              <a:t>(attorno al 22% nella prima metà del 2016, mentre molti paesi dell’Unione</a:t>
            </a:r>
          </a:p>
          <a:p>
            <a:r>
              <a:rPr lang="it-IT" dirty="0"/>
              <a:t>sono già tornati ai livelli precedenti la recessione). Attualmente, in</a:t>
            </a:r>
          </a:p>
          <a:p>
            <a:r>
              <a:rPr lang="it-IT" dirty="0"/>
              <a:t>termini relativi, siamo secondi solo alla Grecia, mentre, in termini assoluti,</a:t>
            </a:r>
          </a:p>
          <a:p>
            <a:r>
              <a:rPr lang="it-IT" dirty="0"/>
              <a:t>siamo il maggior produttore di NEET in Europa con oltre 2,2 milioni</a:t>
            </a:r>
          </a:p>
          <a:p>
            <a:r>
              <a:rPr lang="it-IT" dirty="0"/>
              <a:t>di under 30 che non studiano e non lavorano (ma si sale a 3,3 nella fascia</a:t>
            </a:r>
          </a:p>
          <a:p>
            <a:r>
              <a:rPr lang="it-IT" dirty="0"/>
              <a:t>15-34 anni, dato ISTAT del 2016).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***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PRIMO QUADRIMESTRE</a:t>
            </a:r>
            <a:r>
              <a:rPr lang="it-IT" altLang="it-IT" b="1" baseline="0" dirty="0">
                <a:solidFill>
                  <a:srgbClr val="CC6600"/>
                </a:solidFill>
              </a:rPr>
              <a:t> 2017</a:t>
            </a:r>
            <a:endParaRPr lang="it-IT" altLang="it-IT" b="1" dirty="0">
              <a:solidFill>
                <a:srgbClr val="CC6600"/>
              </a:solidFill>
            </a:endParaRPr>
          </a:p>
          <a:p>
            <a:r>
              <a:rPr lang="it-IT" altLang="it-IT" b="1" dirty="0">
                <a:solidFill>
                  <a:srgbClr val="CC6600"/>
                </a:solidFill>
              </a:rPr>
              <a:t>25-29  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74,2;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52,9</a:t>
            </a:r>
            <a:br>
              <a:rPr lang="it-IT" altLang="it-IT" b="1" dirty="0">
                <a:solidFill>
                  <a:srgbClr val="CC6600"/>
                </a:solidFill>
              </a:rPr>
            </a:br>
            <a:r>
              <a:rPr lang="it-IT" altLang="it-IT" b="1" dirty="0">
                <a:solidFill>
                  <a:srgbClr val="CC6600"/>
                </a:solidFill>
              </a:rPr>
              <a:t>55-59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69,2 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62,4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6353" indent="-29475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9005" indent="-235801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0606" indent="-235801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2208" indent="-235801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3810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5412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7014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8615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6FDC7-25D9-4FEF-B9D4-33B002A624A5}" type="slidenum">
              <a:rPr lang="it-IT" altLang="it-I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Rispetto alla dimensione del fenomeno, i dati </a:t>
            </a:r>
            <a:r>
              <a:rPr lang="it-IT" dirty="0" err="1"/>
              <a:t>Eurostat</a:t>
            </a:r>
            <a:r>
              <a:rPr lang="it-IT" dirty="0"/>
              <a:t> evidenziano</a:t>
            </a:r>
          </a:p>
          <a:p>
            <a:r>
              <a:rPr lang="it-IT" dirty="0"/>
              <a:t>che l’Italia presentava livelli più elevati della media europea prima della</a:t>
            </a:r>
          </a:p>
          <a:p>
            <a:r>
              <a:rPr lang="it-IT" dirty="0"/>
              <a:t>recessione (18,8% nel 2007 contro 13,2% Ue-28); il fenomeno è aumentato</a:t>
            </a:r>
          </a:p>
          <a:p>
            <a:r>
              <a:rPr lang="it-IT" dirty="0"/>
              <a:t>maggiormente da noi durante la crisi (salito a 26,2% nel 2014 contro</a:t>
            </a:r>
          </a:p>
          <a:p>
            <a:r>
              <a:rPr lang="it-IT" dirty="0"/>
              <a:t>15,4% Ue-28); la nostra discesa risulta più lenta con l’uscita dalla crisi</a:t>
            </a:r>
          </a:p>
          <a:p>
            <a:r>
              <a:rPr lang="it-IT" dirty="0"/>
              <a:t>(attorno al 22% nella prima metà del 2016, mentre molti paesi dell’Unione</a:t>
            </a:r>
          </a:p>
          <a:p>
            <a:r>
              <a:rPr lang="it-IT" dirty="0"/>
              <a:t>sono già tornati ai livelli precedenti la recessione). Attualmente, in</a:t>
            </a:r>
          </a:p>
          <a:p>
            <a:r>
              <a:rPr lang="it-IT" dirty="0"/>
              <a:t>termini relativi, siamo secondi solo alla Grecia, mentre, in termini assoluti,</a:t>
            </a:r>
          </a:p>
          <a:p>
            <a:r>
              <a:rPr lang="it-IT" dirty="0"/>
              <a:t>siamo il maggior produttore di NEET in Europa con oltre 2,2 milioni</a:t>
            </a:r>
          </a:p>
          <a:p>
            <a:r>
              <a:rPr lang="it-IT" dirty="0"/>
              <a:t>di under 30 che non studiano e non lavorano (ma si sale a 3,3 nella fascia</a:t>
            </a:r>
          </a:p>
          <a:p>
            <a:r>
              <a:rPr lang="it-IT" dirty="0"/>
              <a:t>15-34 anni, dato ISTAT del 2016).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***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PRIMO QUADRIMESTRE</a:t>
            </a:r>
            <a:r>
              <a:rPr lang="it-IT" altLang="it-IT" b="1" baseline="0" dirty="0">
                <a:solidFill>
                  <a:srgbClr val="CC6600"/>
                </a:solidFill>
              </a:rPr>
              <a:t> 2017</a:t>
            </a:r>
            <a:endParaRPr lang="it-IT" altLang="it-IT" b="1" dirty="0">
              <a:solidFill>
                <a:srgbClr val="CC6600"/>
              </a:solidFill>
            </a:endParaRPr>
          </a:p>
          <a:p>
            <a:r>
              <a:rPr lang="it-IT" altLang="it-IT" b="1" dirty="0">
                <a:solidFill>
                  <a:srgbClr val="CC6600"/>
                </a:solidFill>
              </a:rPr>
              <a:t>25-29  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74,2;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52,9</a:t>
            </a:r>
            <a:br>
              <a:rPr lang="it-IT" altLang="it-IT" b="1" dirty="0">
                <a:solidFill>
                  <a:srgbClr val="CC6600"/>
                </a:solidFill>
              </a:rPr>
            </a:br>
            <a:r>
              <a:rPr lang="it-IT" altLang="it-IT" b="1" dirty="0">
                <a:solidFill>
                  <a:srgbClr val="CC6600"/>
                </a:solidFill>
              </a:rPr>
              <a:t>55-59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69,2 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62,4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6353" indent="-29475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9005" indent="-235801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0606" indent="-235801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2208" indent="-235801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3810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5412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7014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8615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6FDC7-25D9-4FEF-B9D4-33B002A624A5}" type="slidenum">
              <a:rPr lang="it-IT" altLang="it-I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0" dirty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36532" indent="-283281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33128" indent="-226625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86380" indent="-226625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39631" indent="-226625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92883" indent="-22662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46135" indent="-22662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99386" indent="-22662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52637" indent="-22662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B2A2764-CEAE-42E5-B9EE-15F80D4096C0}" type="slidenum">
              <a:rPr lang="it-IT" altLang="it-IT" sz="1100" u="none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it-IT" altLang="it-IT" sz="11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1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Rispetto alla dimensione del fenomeno, i dati </a:t>
            </a:r>
            <a:r>
              <a:rPr lang="it-IT" dirty="0" err="1"/>
              <a:t>Eurostat</a:t>
            </a:r>
            <a:r>
              <a:rPr lang="it-IT" dirty="0"/>
              <a:t> evidenziano</a:t>
            </a:r>
          </a:p>
          <a:p>
            <a:r>
              <a:rPr lang="it-IT" dirty="0"/>
              <a:t>che l’Italia presentava livelli più elevati della media europea prima della</a:t>
            </a:r>
          </a:p>
          <a:p>
            <a:r>
              <a:rPr lang="it-IT" dirty="0"/>
              <a:t>recessione (18,8% nel 2007 contro 13,2% Ue-28); il fenomeno è aumentato</a:t>
            </a:r>
          </a:p>
          <a:p>
            <a:r>
              <a:rPr lang="it-IT" dirty="0"/>
              <a:t>maggiormente da noi durante la crisi (salito a 26,2% nel 2014 contro</a:t>
            </a:r>
          </a:p>
          <a:p>
            <a:r>
              <a:rPr lang="it-IT" dirty="0"/>
              <a:t>15,4% Ue-28); la nostra discesa risulta più lenta con l’uscita dalla crisi</a:t>
            </a:r>
          </a:p>
          <a:p>
            <a:r>
              <a:rPr lang="it-IT" dirty="0"/>
              <a:t>(attorno al 22% nella prima metà del 2016, mentre molti paesi dell’Unione</a:t>
            </a:r>
          </a:p>
          <a:p>
            <a:r>
              <a:rPr lang="it-IT" dirty="0"/>
              <a:t>sono già tornati ai livelli precedenti la recessione). Attualmente, in</a:t>
            </a:r>
          </a:p>
          <a:p>
            <a:r>
              <a:rPr lang="it-IT" dirty="0"/>
              <a:t>termini relativi, siamo secondi solo alla Grecia, mentre, in termini assoluti,</a:t>
            </a:r>
          </a:p>
          <a:p>
            <a:r>
              <a:rPr lang="it-IT" dirty="0"/>
              <a:t>siamo il maggior produttore di NEET in Europa con oltre 2,2 milioni</a:t>
            </a:r>
          </a:p>
          <a:p>
            <a:r>
              <a:rPr lang="it-IT" dirty="0"/>
              <a:t>di under 30 che non studiano e non lavorano (ma si sale a 3,3 nella fascia</a:t>
            </a:r>
          </a:p>
          <a:p>
            <a:r>
              <a:rPr lang="it-IT" dirty="0"/>
              <a:t>15-34 anni, dato ISTAT del 2016).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***</a:t>
            </a:r>
          </a:p>
          <a:p>
            <a:r>
              <a:rPr lang="it-IT" altLang="it-IT" b="1" dirty="0">
                <a:solidFill>
                  <a:srgbClr val="CC6600"/>
                </a:solidFill>
              </a:rPr>
              <a:t>PRIMO QUADRIMESTRE</a:t>
            </a:r>
            <a:r>
              <a:rPr lang="it-IT" altLang="it-IT" b="1" baseline="0" dirty="0">
                <a:solidFill>
                  <a:srgbClr val="CC6600"/>
                </a:solidFill>
              </a:rPr>
              <a:t> 2017</a:t>
            </a:r>
            <a:endParaRPr lang="it-IT" altLang="it-IT" b="1" dirty="0">
              <a:solidFill>
                <a:srgbClr val="CC6600"/>
              </a:solidFill>
            </a:endParaRPr>
          </a:p>
          <a:p>
            <a:r>
              <a:rPr lang="it-IT" altLang="it-IT" b="1" dirty="0">
                <a:solidFill>
                  <a:srgbClr val="CC6600"/>
                </a:solidFill>
              </a:rPr>
              <a:t>25-29  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74,2;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52,9</a:t>
            </a:r>
            <a:br>
              <a:rPr lang="it-IT" altLang="it-IT" b="1" dirty="0">
                <a:solidFill>
                  <a:srgbClr val="CC6600"/>
                </a:solidFill>
              </a:rPr>
            </a:br>
            <a:r>
              <a:rPr lang="it-IT" altLang="it-IT" b="1" dirty="0">
                <a:solidFill>
                  <a:srgbClr val="CC6600"/>
                </a:solidFill>
              </a:rPr>
              <a:t>55-59 </a:t>
            </a:r>
            <a:r>
              <a:rPr lang="it-IT" altLang="it-IT" b="1" dirty="0" err="1">
                <a:solidFill>
                  <a:srgbClr val="CC6600"/>
                </a:solidFill>
              </a:rPr>
              <a:t>eu</a:t>
            </a:r>
            <a:r>
              <a:rPr lang="it-IT" altLang="it-IT" b="1" dirty="0">
                <a:solidFill>
                  <a:srgbClr val="CC6600"/>
                </a:solidFill>
              </a:rPr>
              <a:t> 69,2  </a:t>
            </a:r>
            <a:r>
              <a:rPr lang="it-IT" altLang="it-IT" b="1" dirty="0" err="1">
                <a:solidFill>
                  <a:srgbClr val="CC6600"/>
                </a:solidFill>
              </a:rPr>
              <a:t>it</a:t>
            </a:r>
            <a:r>
              <a:rPr lang="it-IT" altLang="it-IT" b="1" dirty="0">
                <a:solidFill>
                  <a:srgbClr val="CC6600"/>
                </a:solidFill>
              </a:rPr>
              <a:t> 62,4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6353" indent="-29475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9005" indent="-235801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0606" indent="-235801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2208" indent="-235801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3810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5412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7014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8615" indent="-235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6FDC7-25D9-4FEF-B9D4-33B002A624A5}" type="slidenum">
              <a:rPr lang="it-IT" altLang="it-I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4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b="1" dirty="0"/>
              <a:t>NEET 15-29, soglie a cui fa riferimento Garanzia</a:t>
            </a:r>
            <a:r>
              <a:rPr lang="it-IT" altLang="it-IT" b="1" baseline="0" dirty="0"/>
              <a:t> giovani</a:t>
            </a:r>
          </a:p>
          <a:p>
            <a:r>
              <a:rPr lang="it-IT" altLang="it-IT" b="1" baseline="0" dirty="0"/>
              <a:t>LIVELLO PIU’ BASSO ITALIA, MA ANDAMENTO UGUALE (PEGGIORMANETO ANALOGO) E PERSO POSIZIONI IN EUROPA</a:t>
            </a:r>
            <a:endParaRPr lang="it-IT" altLang="it-IT" b="1" dirty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92452" indent="-30453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21426" indent="-24395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709340" indent="-24395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97256" indent="-24395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68798" indent="-243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140340" indent="-243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611883" indent="-243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83424" indent="-243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9B641F-CFC7-46C1-94E5-ECAFF63918DD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75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>
                <a:solidFill>
                  <a:srgbClr val="CC6600"/>
                </a:solidFill>
              </a:rPr>
              <a:t>ANCHE EMILIA</a:t>
            </a:r>
            <a:r>
              <a:rPr lang="it-IT" altLang="it-IT" b="1" baseline="0" dirty="0">
                <a:solidFill>
                  <a:srgbClr val="CC6600"/>
                </a:solidFill>
              </a:rPr>
              <a:t> ROMAGNA PEGGIORATA, MA POI MIGLIORATA MOLTO DI PIU’ ANNI G.G.</a:t>
            </a:r>
            <a:endParaRPr lang="it-IT" altLang="it-IT" b="1" dirty="0">
              <a:solidFill>
                <a:srgbClr val="CC6600"/>
              </a:solidFill>
            </a:endParaRPr>
          </a:p>
          <a:p>
            <a:r>
              <a:rPr lang="it-IT" altLang="it-IT" b="1" dirty="0">
                <a:solidFill>
                  <a:srgbClr val="CC6600"/>
                </a:solidFill>
              </a:rPr>
              <a:t>NB: questo proporlo</a:t>
            </a:r>
            <a:r>
              <a:rPr lang="it-IT" altLang="it-IT" b="1" baseline="0" dirty="0">
                <a:solidFill>
                  <a:srgbClr val="CC6600"/>
                </a:solidFill>
              </a:rPr>
              <a:t> per articolo su Repubblica facendolo su tutte regioni italiane (non solo </a:t>
            </a:r>
            <a:r>
              <a:rPr lang="it-IT" altLang="it-IT" b="1" baseline="0" dirty="0" err="1">
                <a:solidFill>
                  <a:srgbClr val="CC6600"/>
                </a:solidFill>
              </a:rPr>
              <a:t>Lomb</a:t>
            </a:r>
            <a:r>
              <a:rPr lang="it-IT" altLang="it-IT" b="1" baseline="0" dirty="0">
                <a:solidFill>
                  <a:srgbClr val="CC6600"/>
                </a:solidFill>
              </a:rPr>
              <a:t> e ER) e mettendo anche tabella finanziamento Garanzia giovani 2.</a:t>
            </a:r>
            <a:endParaRPr lang="it-IT" altLang="it-IT" b="1" dirty="0">
              <a:solidFill>
                <a:srgbClr val="CC6600"/>
              </a:solidFill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33400" indent="-282077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8308" indent="-225662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79630" indent="-225662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30953" indent="-225662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82276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33599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84922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36245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750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6FDC7-25D9-4FEF-B9D4-33B002A624A5}" type="slidenum">
              <a:rPr lang="it-IT" altLang="it-IT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8750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altLang="it-IT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5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38180" eaLnBrk="0" hangingPunct="0">
              <a:defRPr sz="2100" u="sng">
                <a:solidFill>
                  <a:schemeClr val="tx1"/>
                </a:solidFill>
                <a:latin typeface="Tahoma" pitchFamily="34" charset="0"/>
              </a:defRPr>
            </a:lvl1pPr>
            <a:lvl2pPr marL="655965" indent="-252294" defTabSz="838180" eaLnBrk="0" hangingPunct="0">
              <a:defRPr sz="2100" u="sng">
                <a:solidFill>
                  <a:schemeClr val="tx1"/>
                </a:solidFill>
                <a:latin typeface="Tahoma" pitchFamily="34" charset="0"/>
              </a:defRPr>
            </a:lvl2pPr>
            <a:lvl3pPr marL="1009180" indent="-201836" defTabSz="838180" eaLnBrk="0" hangingPunct="0">
              <a:defRPr sz="2100" u="sng">
                <a:solidFill>
                  <a:schemeClr val="tx1"/>
                </a:solidFill>
                <a:latin typeface="Tahoma" pitchFamily="34" charset="0"/>
              </a:defRPr>
            </a:lvl3pPr>
            <a:lvl4pPr marL="1412851" indent="-201836" defTabSz="838180" eaLnBrk="0" hangingPunct="0">
              <a:defRPr sz="2100" u="sng">
                <a:solidFill>
                  <a:schemeClr val="tx1"/>
                </a:solidFill>
                <a:latin typeface="Tahoma" pitchFamily="34" charset="0"/>
              </a:defRPr>
            </a:lvl4pPr>
            <a:lvl5pPr marL="1816523" indent="-201836" defTabSz="838180" eaLnBrk="0" hangingPunct="0">
              <a:defRPr sz="2100" u="sng">
                <a:solidFill>
                  <a:schemeClr val="tx1"/>
                </a:solidFill>
                <a:latin typeface="Tahoma" pitchFamily="34" charset="0"/>
              </a:defRPr>
            </a:lvl5pPr>
            <a:lvl6pPr marL="2220196" indent="-201836" defTabSz="838180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Tahoma" pitchFamily="34" charset="0"/>
              </a:defRPr>
            </a:lvl6pPr>
            <a:lvl7pPr marL="2623866" indent="-201836" defTabSz="838180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Tahoma" pitchFamily="34" charset="0"/>
              </a:defRPr>
            </a:lvl7pPr>
            <a:lvl8pPr marL="3027537" indent="-201836" defTabSz="838180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Tahoma" pitchFamily="34" charset="0"/>
              </a:defRPr>
            </a:lvl8pPr>
            <a:lvl9pPr marL="3431210" indent="-201836" defTabSz="838180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A135C5FB-8CAA-4DCE-9D9A-A827E50EF56D}" type="slidenum">
              <a:rPr lang="it-IT" sz="1000" u="none">
                <a:latin typeface="Times New Roman" pitchFamily="18" charset="0"/>
              </a:rPr>
              <a:pPr>
                <a:defRPr/>
              </a:pPr>
              <a:t>8</a:t>
            </a:fld>
            <a:endParaRPr lang="it-IT" sz="1000" u="non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giovani perché hanno più di 30 anni (tra i 30 e i 40), e non adulti perché ancora lontani da realizzare le tappe di piena entrata in età adulta.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Sprecando le capacità e la vitalità dei trentenni sospesi su un limbo, il paese non può crescere.</a:t>
            </a:r>
          </a:p>
          <a:p>
            <a:pPr marL="0" indent="0">
              <a:buNone/>
            </a:pPr>
            <a:r>
              <a:rPr lang="it-IT" dirty="0"/>
              <a:t>DIFFICOLTA’ DI PRODURRE</a:t>
            </a:r>
            <a:r>
              <a:rPr lang="it-IT" baseline="0" dirty="0"/>
              <a:t> SCELTE POSITIVE DI RAFFORZO PROCESSO MIGLIORAMENTO</a:t>
            </a:r>
            <a:endParaRPr lang="it-IT" dirty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BB15EA-6879-4210-AD6F-E4037A9744C9}" type="slidenum">
              <a:rPr lang="it-IT" sz="1200" smtClean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it-IT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6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14E2-8362-4650-84D0-11D2F9D63797}" type="datetimeFigureOut">
              <a:rPr lang="it-IT" smtClean="0"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1AB1-5D95-4AB5-A496-4096B56C8C0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394283" y="5526423"/>
            <a:ext cx="8330267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549486" y="494950"/>
            <a:ext cx="2202103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DAMMI TRE PARO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12" y="5526423"/>
            <a:ext cx="1754908" cy="696157"/>
          </a:xfrm>
          <a:prstGeom prst="rect">
            <a:avLst/>
          </a:prstGeom>
        </p:spPr>
      </p:pic>
      <p:pic>
        <p:nvPicPr>
          <p:cNvPr id="10" name="Immagine 9" descr="logo fondazione adecco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026" y="5518414"/>
            <a:ext cx="1610360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371" y="5484859"/>
            <a:ext cx="1032803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15" y="5475746"/>
            <a:ext cx="2447050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3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14E2-8362-4650-84D0-11D2F9D63797}" type="datetimeFigureOut">
              <a:rPr lang="it-IT" smtClean="0"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1AB1-5D95-4AB5-A496-4096B56C8C0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100668" y="125835"/>
            <a:ext cx="1157681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243281" y="125835"/>
            <a:ext cx="93254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\\DFC.LOCALE\AreaComuneATutti\Comunicazione\2014\05 PRODOTTI EDITORIALI\BANDI\BANDO WELFARE\LOGO_welfare in azione CENTRATO MEDIO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81" y="190748"/>
            <a:ext cx="1008045" cy="106786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Rettangolo 9"/>
          <p:cNvSpPr/>
          <p:nvPr userDrawn="1"/>
        </p:nvSpPr>
        <p:spPr>
          <a:xfrm>
            <a:off x="100668" y="190748"/>
            <a:ext cx="1317071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60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3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2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05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811A3-2112-437C-A1A9-CAAF5FDC76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7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5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3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20CA-52FB-2F47-BED5-468A66CE8147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DADF-BE83-C94E-B4F4-39A1DE8425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6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D507016-F68D-4F57-AA3A-DDE4136C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6" y="178638"/>
            <a:ext cx="8349203" cy="66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4B6BF-FBE4-46F8-B8F7-FA5D4C9BFC7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4055" y="3575780"/>
            <a:ext cx="8173219" cy="431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800" b="1" kern="0" dirty="0"/>
              <a:t>Cosa serve? 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1800" kern="0" dirty="0"/>
              <a:t>formazione solida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1800" kern="0" dirty="0"/>
              <a:t>Inserimento nel </a:t>
            </a:r>
            <a:r>
              <a:rPr lang="it-IT" sz="1800" u="sng" kern="0" dirty="0"/>
              <a:t>circolo virtuoso «Imparare </a:t>
            </a:r>
            <a:r>
              <a:rPr lang="it-IT" sz="2400" u="sng" kern="0" dirty="0"/>
              <a:t>↔</a:t>
            </a:r>
            <a:r>
              <a:rPr lang="it-IT" sz="1800" u="sng" kern="0" dirty="0"/>
              <a:t> Fare»</a:t>
            </a:r>
            <a:r>
              <a:rPr lang="it-IT" sz="1800" kern="0" dirty="0"/>
              <a:t> 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800" kern="0" dirty="0"/>
              <a:t>(processo circolare: capire il mondo e agire con successo in esso).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1800" kern="0" dirty="0"/>
              <a:t>recuperare chi rischia di scivolare in circolo vizioso (</a:t>
            </a:r>
            <a:r>
              <a:rPr lang="it-IT" sz="1800" kern="0" dirty="0" err="1"/>
              <a:t>Neet</a:t>
            </a:r>
            <a:r>
              <a:rPr lang="it-IT" sz="1800" kern="0" dirty="0"/>
              <a:t> scoraggiati).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it-IT" sz="1800" kern="0" dirty="0"/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it-IT" sz="800" kern="0" dirty="0"/>
          </a:p>
          <a:p>
            <a:pPr indent="-360000" algn="ctr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800" kern="0" dirty="0"/>
              <a:t>Ruolo centrale </a:t>
            </a:r>
            <a:r>
              <a:rPr lang="it-IT" sz="1800" b="1" kern="0" dirty="0">
                <a:solidFill>
                  <a:srgbClr val="002060"/>
                </a:solidFill>
              </a:rPr>
              <a:t>Life </a:t>
            </a:r>
            <a:r>
              <a:rPr lang="it-IT" sz="1800" b="1" kern="0" dirty="0" err="1">
                <a:solidFill>
                  <a:srgbClr val="002060"/>
                </a:solidFill>
              </a:rPr>
              <a:t>skills</a:t>
            </a:r>
            <a:endParaRPr lang="it-IT" sz="1800" b="1" kern="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2313" y="620688"/>
            <a:ext cx="8224961" cy="2293168"/>
          </a:xfrm>
          <a:prstGeom prst="rect">
            <a:avLst/>
          </a:prstGeom>
          <a:solidFill>
            <a:schemeClr val="accent2">
              <a:lumMod val="60000"/>
              <a:lumOff val="40000"/>
              <a:alpha val="1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it-IT" sz="1600" kern="0" dirty="0"/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600" kern="0" dirty="0"/>
              <a:t>Momento chiave </a:t>
            </a:r>
            <a:r>
              <a:rPr lang="it-IT" sz="1600" b="1" kern="0" dirty="0">
                <a:solidFill>
                  <a:srgbClr val="002060"/>
                </a:solidFill>
              </a:rPr>
              <a:t>transizione scuola-lavoro (TSL)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600" kern="0" dirty="0"/>
              <a:t>all’interno della più generale </a:t>
            </a:r>
            <a:r>
              <a:rPr lang="it-IT" sz="1600" b="1" kern="0" dirty="0">
                <a:solidFill>
                  <a:srgbClr val="002060"/>
                </a:solidFill>
              </a:rPr>
              <a:t>transizione allo stato adulto (TSA)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600" kern="0" dirty="0"/>
              <a:t>TSL importante (sia M che F) per TSA di successo.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it-IT" sz="1600" kern="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600" u="sng" kern="0" dirty="0"/>
              <a:t>Punto arrivo TSA</a:t>
            </a:r>
            <a:r>
              <a:rPr lang="it-IT" sz="1600" kern="0" dirty="0"/>
              <a:t>: conquista autonomia e formazione propria famiglia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600" u="sng" kern="0" dirty="0"/>
              <a:t>Punto arrivo TSL</a:t>
            </a:r>
            <a:r>
              <a:rPr lang="it-IT" sz="1600" kern="0" dirty="0"/>
              <a:t>: occupazione che consenta autonomia e valorizzazione capitale umano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3059832" y="5866184"/>
            <a:ext cx="3168352" cy="65916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>
          <a:xfrm>
            <a:off x="7081838" y="2276475"/>
            <a:ext cx="1741487" cy="474663"/>
          </a:xfrm>
        </p:spPr>
        <p:txBody>
          <a:bodyPr>
            <a:normAutofit fontScale="90000"/>
          </a:bodyPr>
          <a:lstStyle/>
          <a:p>
            <a:r>
              <a:rPr lang="it-IT" altLang="it-IT" sz="1800" b="1" dirty="0">
                <a:solidFill>
                  <a:schemeClr val="accent1">
                    <a:lumMod val="50000"/>
                  </a:schemeClr>
                </a:solidFill>
              </a:rPr>
              <a:t>Life </a:t>
            </a:r>
            <a:r>
              <a:rPr lang="it-IT" altLang="it-IT" sz="1800" b="1" dirty="0" err="1">
                <a:solidFill>
                  <a:schemeClr val="accent1">
                    <a:lumMod val="50000"/>
                  </a:schemeClr>
                </a:solidFill>
              </a:rPr>
              <a:t>skills</a:t>
            </a:r>
            <a:br>
              <a:rPr lang="it-IT" altLang="it-IT" sz="1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  <a:t>Confronto </a:t>
            </a:r>
            <a:b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  <a:t>NEET under 25</a:t>
            </a:r>
            <a:b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  <a:t>e occupati</a:t>
            </a:r>
            <a:br>
              <a:rPr lang="it-IT" altLang="it-IT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altLang="it-I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58813"/>
            <a:ext cx="5776913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611188" y="1484313"/>
            <a:ext cx="6265862" cy="28892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11188" y="3357563"/>
            <a:ext cx="6470650" cy="215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73378"/>
            <a:ext cx="1368152" cy="79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87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524321" y="260648"/>
            <a:ext cx="8296151" cy="326773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800" b="1" dirty="0">
                <a:solidFill>
                  <a:srgbClr val="0070C0"/>
                </a:solidFill>
              </a:rPr>
              <a:t>Migliorare l’offerta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800" b="1" dirty="0">
                <a:solidFill>
                  <a:srgbClr val="0070C0"/>
                </a:solidFill>
              </a:rPr>
              <a:t>(su approccio al </a:t>
            </a:r>
            <a:r>
              <a:rPr lang="it-IT" sz="1800" b="1" dirty="0" err="1">
                <a:solidFill>
                  <a:srgbClr val="0070C0"/>
                </a:solidFill>
              </a:rPr>
              <a:t>MdL</a:t>
            </a:r>
            <a:r>
              <a:rPr lang="it-IT" sz="1800" b="1" dirty="0">
                <a:solidFill>
                  <a:srgbClr val="0070C0"/>
                </a:solidFill>
              </a:rPr>
              <a:t> e life </a:t>
            </a:r>
            <a:r>
              <a:rPr lang="it-IT" sz="1800" b="1" dirty="0" err="1">
                <a:solidFill>
                  <a:srgbClr val="0070C0"/>
                </a:solidFill>
              </a:rPr>
              <a:t>skills</a:t>
            </a:r>
            <a:r>
              <a:rPr lang="it-IT" sz="1800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it-IT" sz="1200" dirty="0"/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it-IT" sz="1800" dirty="0"/>
              <a:t>Combinare successo formativo (come cittadini attivi e consapevoli nel mondo che cambia) e </a:t>
            </a:r>
            <a:r>
              <a:rPr lang="it-IT" sz="1800" dirty="0" err="1"/>
              <a:t>occupabilità</a:t>
            </a:r>
            <a:r>
              <a:rPr lang="it-IT" sz="1800" dirty="0"/>
              <a:t>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it-IT" sz="1400" dirty="0"/>
              <a:t>Meno del 40% degli intervistati (R.G. età 20-35 anni) considera la scuola utile per trovare più facilmente un’occupazione; meno del 33% trova nella scuola conoscenze e informazioni utili per capire come funziona il mondo del lavoro. </a:t>
            </a:r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it-IT" sz="1800" dirty="0"/>
              <a:t>Riduzione </a:t>
            </a:r>
            <a:r>
              <a:rPr lang="it-IT" sz="1800" b="1" i="1" dirty="0" err="1"/>
              <a:t>skill</a:t>
            </a:r>
            <a:r>
              <a:rPr lang="it-IT" sz="1800" b="1" i="1" dirty="0"/>
              <a:t> </a:t>
            </a:r>
            <a:r>
              <a:rPr lang="it-IT" sz="1800" b="1" i="1" dirty="0" err="1"/>
              <a:t>mismatch</a:t>
            </a:r>
            <a:r>
              <a:rPr lang="it-IT" sz="1800" dirty="0"/>
              <a:t> -&gt; sempre più richiesta combinazione tra competenze di base, specialistiche, avanzate (digitale, ma anche linguistiche), e life </a:t>
            </a:r>
            <a:r>
              <a:rPr lang="it-IT" sz="1800" dirty="0" err="1"/>
              <a:t>skills</a:t>
            </a:r>
            <a:r>
              <a:rPr lang="it-IT" sz="1800" dirty="0"/>
              <a:t> (fattore umano come valore aggiunto).</a:t>
            </a:r>
          </a:p>
          <a:p>
            <a:pPr marL="0" indent="0">
              <a:spcBef>
                <a:spcPts val="600"/>
              </a:spcBef>
              <a:buNone/>
            </a:pPr>
            <a:endParaRPr lang="it-IT" sz="1800" dirty="0"/>
          </a:p>
          <a:p>
            <a:pPr marL="0" indent="0">
              <a:spcBef>
                <a:spcPts val="600"/>
              </a:spcBef>
              <a:buNone/>
            </a:pPr>
            <a:r>
              <a:rPr lang="it-IT" sz="1800" u="sng" dirty="0"/>
              <a:t>Ancor più vero: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/>
              <a:t>- con Industria 4.0 (riduzione mansioni routinarie sostituibili dall’automazione).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kern="1200" dirty="0"/>
              <a:t>- per un lunga vita attiva in un mondo produttivo in continuo e rapido cambiamento (competenze tecniche in continuo aggiornamento).</a:t>
            </a:r>
          </a:p>
        </p:txBody>
      </p:sp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4B6BF-FBE4-46F8-B8F7-FA5D4C9BFC7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24321" y="538207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Ma le politiche vanno: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</a:rPr>
              <a:t>progettate </a:t>
            </a:r>
            <a:r>
              <a:rPr lang="it-IT" sz="1600" i="1" dirty="0">
                <a:solidFill>
                  <a:srgbClr val="FF0000"/>
                </a:solidFill>
              </a:rPr>
              <a:t>bene</a:t>
            </a:r>
            <a:r>
              <a:rPr lang="it-IT" sz="1600" dirty="0">
                <a:solidFill>
                  <a:srgbClr val="FF0000"/>
                </a:solidFill>
              </a:rPr>
              <a:t> («con» e non solo «per»),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</a:rPr>
              <a:t>comunicate </a:t>
            </a:r>
            <a:r>
              <a:rPr lang="it-IT" sz="1600" i="1" dirty="0">
                <a:solidFill>
                  <a:srgbClr val="FF0000"/>
                </a:solidFill>
              </a:rPr>
              <a:t>bene</a:t>
            </a:r>
            <a:r>
              <a:rPr lang="it-IT" sz="1600" dirty="0">
                <a:solidFill>
                  <a:srgbClr val="FF0000"/>
                </a:solidFill>
              </a:rPr>
              <a:t> (perché, chi fa cosa, quali obiettivi),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</a:rPr>
              <a:t>e valutati </a:t>
            </a:r>
            <a:r>
              <a:rPr lang="it-IT" sz="1600" i="1" dirty="0">
                <a:solidFill>
                  <a:srgbClr val="FF0000"/>
                </a:solidFill>
              </a:rPr>
              <a:t>bene</a:t>
            </a:r>
            <a:r>
              <a:rPr lang="it-IT" sz="1600" dirty="0">
                <a:solidFill>
                  <a:srgbClr val="FF0000"/>
                </a:solidFill>
              </a:rPr>
              <a:t> gli effetti (non tanto per bocciare, ma per capire meglio cosa funziona e migliorare).</a:t>
            </a:r>
          </a:p>
        </p:txBody>
      </p:sp>
    </p:spTree>
    <p:extLst>
      <p:ext uri="{BB962C8B-B14F-4D97-AF65-F5344CB8AC3E}">
        <p14:creationId xmlns:p14="http://schemas.microsoft.com/office/powerpoint/2010/main" val="22393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481504" y="355884"/>
            <a:ext cx="8305143" cy="589251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endParaRPr lang="it-IT" sz="36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4600" b="1" dirty="0">
                <a:solidFill>
                  <a:srgbClr val="C00000"/>
                </a:solidFill>
              </a:rPr>
              <a:t>Bilancio Garanzia giovani?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Non fallimento, ma a tre anni dall’avvio ancora tra i paesi con maggior incidenza di </a:t>
            </a:r>
            <a:r>
              <a:rPr lang="it-IT" sz="3600" dirty="0" err="1">
                <a:solidFill>
                  <a:srgbClr val="0000FF"/>
                </a:solidFill>
              </a:rPr>
              <a:t>Neet</a:t>
            </a:r>
            <a:r>
              <a:rPr lang="it-IT" sz="3600" dirty="0">
                <a:solidFill>
                  <a:srgbClr val="0000FF"/>
                </a:solidFill>
              </a:rPr>
              <a:t> (24% contro 14% media Ue, ma 22% prima metà 2017).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Da 2,5 milioni (fine 2013) a 2,2 (fine 2016).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36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4600" b="1" dirty="0">
                <a:solidFill>
                  <a:srgbClr val="C00000"/>
                </a:solidFill>
              </a:rPr>
              <a:t>Cosa dobbiamo CAPIRE meglio?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Come intercettarli (accendere faro su di loro)?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Come ingaggiarli (aiutarli a riaccendersi)?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Come inserirli stabilmente nel </a:t>
            </a:r>
            <a:r>
              <a:rPr lang="it-IT" sz="3600" dirty="0" err="1">
                <a:solidFill>
                  <a:srgbClr val="0000FF"/>
                </a:solidFill>
              </a:rPr>
              <a:t>MdL</a:t>
            </a:r>
            <a:r>
              <a:rPr lang="it-IT" sz="3600" dirty="0">
                <a:solidFill>
                  <a:srgbClr val="0000FF"/>
                </a:solidFill>
              </a:rPr>
              <a:t> (trasformarli in energia per la crescita del Paese)?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36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4600" b="1" dirty="0">
                <a:solidFill>
                  <a:srgbClr val="C00000"/>
                </a:solidFill>
              </a:rPr>
              <a:t>Come possiamo AGIRE meglio?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Su quale target e cosa offrire?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Chi e cosa fare? Stato, aziende, educatori, famiglie, giovani.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3600" dirty="0">
                <a:solidFill>
                  <a:srgbClr val="0000FF"/>
                </a:solidFill>
              </a:rPr>
              <a:t>Quali alleanze (pubblico-privato, istituzioni-famiglie, scuola-aziende, giovani-adulti)?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36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3600" dirty="0"/>
          </a:p>
        </p:txBody>
      </p:sp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04B6BF-FBE4-46F8-B8F7-FA5D4C9BFC7A}" type="slidenum">
              <a:rPr lang="en-US" altLang="it-IT" sz="14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it-IT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9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9202"/>
            <a:ext cx="8512175" cy="194397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b="1" dirty="0">
                <a:solidFill>
                  <a:srgbClr val="0070C0"/>
                </a:solidFill>
              </a:rPr>
              <a:t>Tasso di occupazione in età </a:t>
            </a:r>
            <a:r>
              <a:rPr lang="it-IT" sz="2200" b="1" dirty="0">
                <a:solidFill>
                  <a:srgbClr val="00B050"/>
                </a:solidFill>
              </a:rPr>
              <a:t>25-29</a:t>
            </a:r>
            <a:r>
              <a:rPr lang="it-IT" sz="2200" b="1" dirty="0">
                <a:solidFill>
                  <a:srgbClr val="0070C0"/>
                </a:solidFill>
              </a:rPr>
              <a:t> e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55-59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dirty="0">
                <a:solidFill>
                  <a:srgbClr val="0070C0"/>
                </a:solidFill>
              </a:rPr>
              <a:t>Confronto Italia e Ue-28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000" dirty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40768"/>
            <a:ext cx="7344816" cy="47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405226"/>
            <a:ext cx="8512175" cy="64751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b="1" dirty="0">
                <a:solidFill>
                  <a:srgbClr val="0070C0"/>
                </a:solidFill>
              </a:rPr>
              <a:t>Divario tra Italia e Ue-28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b="1" dirty="0">
                <a:solidFill>
                  <a:srgbClr val="0070C0"/>
                </a:solidFill>
              </a:rPr>
              <a:t>occupazione </a:t>
            </a:r>
            <a:r>
              <a:rPr lang="it-IT" sz="2200" b="1" dirty="0">
                <a:solidFill>
                  <a:srgbClr val="00B050"/>
                </a:solidFill>
              </a:rPr>
              <a:t>25-29</a:t>
            </a:r>
            <a:r>
              <a:rPr lang="it-IT" sz="2200" b="1" dirty="0">
                <a:solidFill>
                  <a:srgbClr val="0070C0"/>
                </a:solidFill>
              </a:rPr>
              <a:t> e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55-59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000" dirty="0">
              <a:solidFill>
                <a:srgbClr val="0000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0" y="1505650"/>
            <a:ext cx="7246988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6F56B9D-0609-4A04-9780-203F9E9BE240}" type="slidenum">
              <a:rPr lang="en-US" altLang="it-IT" sz="1400" u="none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it-IT" sz="14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5" y="1203589"/>
            <a:ext cx="8197338" cy="53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504196" y="342208"/>
            <a:ext cx="8197338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200" b="1" u="none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Occupazione in età giovane e giovane-adulta, per fasce d’età</a:t>
            </a:r>
            <a:r>
              <a:rPr lang="it-IT" sz="2200" u="none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.</a:t>
            </a:r>
          </a:p>
          <a:p>
            <a:pPr eaLnBrk="1" hangingPunct="1">
              <a:defRPr/>
            </a:pPr>
            <a:r>
              <a:rPr lang="it-IT" sz="20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Anno 2016</a:t>
            </a:r>
            <a:r>
              <a:rPr lang="it-IT" sz="2000" u="none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 </a:t>
            </a:r>
            <a:endParaRPr lang="it-IT" sz="1600" dirty="0">
              <a:solidFill>
                <a:srgbClr val="0070C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12613" y="5338898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-12,7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72545" y="3972254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-21,2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876763" y="2605570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-19,5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34969" y="2074682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-11,8</a:t>
            </a:r>
          </a:p>
        </p:txBody>
      </p:sp>
    </p:spTree>
    <p:extLst>
      <p:ext uri="{BB962C8B-B14F-4D97-AF65-F5344CB8AC3E}">
        <p14:creationId xmlns:p14="http://schemas.microsoft.com/office/powerpoint/2010/main" val="304636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27944"/>
            <a:ext cx="8512175" cy="647510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t-IT" sz="2200" b="1" kern="0" dirty="0">
                <a:solidFill>
                  <a:srgbClr val="0070C0"/>
                </a:solidFill>
              </a:rPr>
              <a:t>NEET 15-24</a:t>
            </a:r>
            <a:r>
              <a:rPr lang="it-IT" sz="1600" kern="0" dirty="0">
                <a:solidFill>
                  <a:srgbClr val="0070C0"/>
                </a:solidFill>
              </a:rPr>
              <a:t> (Fonte: ASR 2015/16)</a:t>
            </a:r>
            <a:endParaRPr lang="it-IT" sz="1600" kern="0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47" y="692696"/>
            <a:ext cx="6163237" cy="6248088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 bwMode="auto">
          <a:xfrm>
            <a:off x="971600" y="1412776"/>
            <a:ext cx="6696744" cy="122413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971600" y="5301208"/>
            <a:ext cx="6696744" cy="576064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18" y="1130221"/>
            <a:ext cx="7679036" cy="501375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7787" y="241190"/>
            <a:ext cx="8512175" cy="69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sz="2200" b="1" kern="0" dirty="0">
                <a:solidFill>
                  <a:srgbClr val="0070C0"/>
                </a:solidFill>
              </a:rPr>
              <a:t>Evoluzione tasso di NEET </a:t>
            </a:r>
            <a:r>
              <a:rPr lang="it-IT" sz="2200" kern="0" dirty="0">
                <a:solidFill>
                  <a:srgbClr val="0070C0"/>
                </a:solidFill>
              </a:rPr>
              <a:t>(15-29 anni)</a:t>
            </a:r>
            <a:endParaRPr lang="it-IT" sz="16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6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214993" y="350798"/>
            <a:ext cx="8512175" cy="106197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b="1" dirty="0">
                <a:solidFill>
                  <a:srgbClr val="0070C0"/>
                </a:solidFill>
              </a:rPr>
              <a:t>Variazione su periodo crisi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b="1" dirty="0">
                <a:solidFill>
                  <a:srgbClr val="0070C0"/>
                </a:solidFill>
              </a:rPr>
              <a:t>e su periodo Garanzia giovani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200" dirty="0">
                <a:solidFill>
                  <a:srgbClr val="0070C0"/>
                </a:solidFill>
              </a:rPr>
              <a:t>(NEET 15-29 anni)</a:t>
            </a:r>
            <a:endParaRPr lang="it-IT" sz="2000" dirty="0">
              <a:solidFill>
                <a:srgbClr val="0000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6" y="1630768"/>
            <a:ext cx="7555738" cy="49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71828" y="6165304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747411D4-4846-4F02-A935-47F2F78A686F}" type="slidenum">
              <a:rPr lang="en-US" sz="1400" u="none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 sz="1400" u="none">
              <a:latin typeface="Times New Roman" pitchFamily="18" charset="0"/>
            </a:endParaRP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811630" y="386452"/>
            <a:ext cx="650249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 b="1" u="none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Relazione tra percentuale di giovani che vivono con i genitori (25-34 anni) e NEET (15-29 anni). </a:t>
            </a:r>
            <a:endParaRPr lang="it-IT" sz="1600" b="1" dirty="0">
              <a:solidFill>
                <a:srgbClr val="0070C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1" y="1438808"/>
            <a:ext cx="7250013" cy="473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694924" y="222987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u="none" dirty="0">
                <a:solidFill>
                  <a:srgbClr val="C00000"/>
                </a:solidFill>
              </a:rPr>
              <a:t>Italia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80491" y="5935092"/>
            <a:ext cx="2880122" cy="29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it-IT" sz="1000" u="none" dirty="0"/>
              <a:t>Fonte: Elaborazione su dati </a:t>
            </a:r>
            <a:r>
              <a:rPr lang="it-IT" sz="1000" u="none" dirty="0" err="1"/>
              <a:t>Eurostat</a:t>
            </a:r>
            <a:endParaRPr lang="it-IT" sz="1000" u="none" dirty="0"/>
          </a:p>
        </p:txBody>
      </p:sp>
    </p:spTree>
    <p:extLst>
      <p:ext uri="{BB962C8B-B14F-4D97-AF65-F5344CB8AC3E}">
        <p14:creationId xmlns:p14="http://schemas.microsoft.com/office/powerpoint/2010/main" val="337360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973A02-D76D-4717-9181-F970B19CCE43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43262" cy="55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72000" y="4769259"/>
            <a:ext cx="4281121" cy="107721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i="1" dirty="0" err="1"/>
              <a:t>Neet</a:t>
            </a:r>
            <a:r>
              <a:rPr lang="it-IT" sz="1600" i="1" dirty="0"/>
              <a:t> (assieme a chi ha un lavoro instabile) </a:t>
            </a:r>
          </a:p>
          <a:p>
            <a:r>
              <a:rPr lang="it-IT" sz="1600" i="1" dirty="0"/>
              <a:t>non presentano livelli più bassi rispetto agli obiettivi di autonomia e fare famiglia, </a:t>
            </a:r>
          </a:p>
          <a:p>
            <a:r>
              <a:rPr lang="it-IT" sz="1600" i="1" dirty="0"/>
              <a:t>ma riescono di meno a concretizzarli.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868946" y="291018"/>
            <a:ext cx="729049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it-IT" b="1" dirty="0">
                <a:solidFill>
                  <a:srgbClr val="C00000"/>
                </a:solidFill>
                <a:latin typeface="Tahoma"/>
                <a:ea typeface="ＭＳ Ｐゴシック" pitchFamily="34" charset="-128"/>
              </a:rPr>
              <a:t>Da NEET a  NYNA (non giovani non adulti)?</a:t>
            </a:r>
            <a:endParaRPr lang="it-IT" b="1" i="1" dirty="0">
              <a:solidFill>
                <a:srgbClr val="C00000"/>
              </a:solidFill>
              <a:latin typeface="Tahoma"/>
              <a:ea typeface="ＭＳ Ｐゴシック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22" y="5966695"/>
            <a:ext cx="1438503" cy="83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797" y="1252206"/>
            <a:ext cx="4812324" cy="33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5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1462</Words>
  <Application>Microsoft Office PowerPoint</Application>
  <PresentationFormat>Presentazione su schermo (4:3)</PresentationFormat>
  <Paragraphs>154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Life skills  Confronto  NEET under 25 e occupati </vt:lpstr>
      <vt:lpstr>Presentazione standard di PowerPoint</vt:lpstr>
      <vt:lpstr>Presentazione standard di PowerPoint</vt:lpstr>
    </vt:vector>
  </TitlesOfParts>
  <Company>tangram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tangram</dc:creator>
  <cp:lastModifiedBy>Felici Lucia</cp:lastModifiedBy>
  <cp:revision>263</cp:revision>
  <cp:lastPrinted>2017-11-30T10:17:29Z</cp:lastPrinted>
  <dcterms:created xsi:type="dcterms:W3CDTF">2014-01-23T11:14:42Z</dcterms:created>
  <dcterms:modified xsi:type="dcterms:W3CDTF">2017-12-01T09:07:47Z</dcterms:modified>
</cp:coreProperties>
</file>